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35" r:id="rId5"/>
    <p:sldId id="258" r:id="rId6"/>
    <p:sldId id="2439" r:id="rId7"/>
    <p:sldId id="259" r:id="rId8"/>
    <p:sldId id="260" r:id="rId9"/>
    <p:sldId id="262" r:id="rId10"/>
    <p:sldId id="2433" r:id="rId11"/>
    <p:sldId id="2432" r:id="rId12"/>
    <p:sldId id="2438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84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60EFE4-520D-43F4-A170-F0230BC1FCB5}" type="doc">
      <dgm:prSet loTypeId="urn:microsoft.com/office/officeart/2009/layout/CircleArrowProcess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FA09A1-A068-4D24-B76A-9C753920A344}">
      <dgm:prSet phldrT="[Text]" custT="1"/>
      <dgm:spPr/>
      <dgm:t>
        <a:bodyPr/>
        <a:lstStyle/>
        <a:p>
          <a:endParaRPr lang="en-US" sz="2000"/>
        </a:p>
        <a:p>
          <a:r>
            <a:rPr lang="en-US" sz="2000" b="1"/>
            <a:t>OSI Layer Model</a:t>
          </a:r>
        </a:p>
        <a:p>
          <a:endParaRPr lang="en-US" sz="2000"/>
        </a:p>
      </dgm:t>
    </dgm:pt>
    <dgm:pt modelId="{7A3EFD5A-79F1-4A6E-9E18-96AA1C0C1D9F}" type="parTrans" cxnId="{A877F258-3E33-422F-A5A6-52075CD76951}">
      <dgm:prSet/>
      <dgm:spPr/>
      <dgm:t>
        <a:bodyPr/>
        <a:lstStyle/>
        <a:p>
          <a:endParaRPr lang="en-US"/>
        </a:p>
      </dgm:t>
    </dgm:pt>
    <dgm:pt modelId="{03F46737-DF14-4FB8-9840-8E89BEAE1865}" type="sibTrans" cxnId="{A877F258-3E33-422F-A5A6-52075CD76951}">
      <dgm:prSet/>
      <dgm:spPr/>
      <dgm:t>
        <a:bodyPr/>
        <a:lstStyle/>
        <a:p>
          <a:endParaRPr lang="en-US"/>
        </a:p>
      </dgm:t>
    </dgm:pt>
    <dgm:pt modelId="{CEC2D833-7430-4FB0-8590-898D8C8CDC10}">
      <dgm:prSet phldrT="[Text]" custT="1"/>
      <dgm:spPr/>
      <dgm:t>
        <a:bodyPr/>
        <a:lstStyle/>
        <a:p>
          <a:r>
            <a:rPr lang="en-US" sz="2000"/>
            <a:t>Data infos</a:t>
          </a:r>
        </a:p>
        <a:p>
          <a:endParaRPr lang="en-US" sz="1200"/>
        </a:p>
      </dgm:t>
    </dgm:pt>
    <dgm:pt modelId="{59D79695-EE25-4EE1-AB31-55DD153B3986}" type="parTrans" cxnId="{03EF193C-ED57-48DE-A350-5934D869B05A}">
      <dgm:prSet/>
      <dgm:spPr/>
      <dgm:t>
        <a:bodyPr/>
        <a:lstStyle/>
        <a:p>
          <a:endParaRPr lang="en-US"/>
        </a:p>
      </dgm:t>
    </dgm:pt>
    <dgm:pt modelId="{6F6B194D-EF95-455B-9C77-C5B81F3A91EA}" type="sibTrans" cxnId="{03EF193C-ED57-48DE-A350-5934D869B05A}">
      <dgm:prSet/>
      <dgm:spPr/>
      <dgm:t>
        <a:bodyPr/>
        <a:lstStyle/>
        <a:p>
          <a:endParaRPr lang="en-US"/>
        </a:p>
      </dgm:t>
    </dgm:pt>
    <dgm:pt modelId="{9312FEAE-4192-43FA-927C-88A6CC9AEBD9}">
      <dgm:prSet phldrT="[Text]" custT="1"/>
      <dgm:spPr/>
      <dgm:t>
        <a:bodyPr/>
        <a:lstStyle/>
        <a:p>
          <a:r>
            <a:rPr lang="en-US" sz="2000"/>
            <a:t>Application</a:t>
          </a:r>
        </a:p>
        <a:p>
          <a:r>
            <a:rPr lang="en-US" sz="2000"/>
            <a:t> Layer</a:t>
          </a:r>
        </a:p>
        <a:p>
          <a:endParaRPr lang="en-US" sz="1200"/>
        </a:p>
      </dgm:t>
    </dgm:pt>
    <dgm:pt modelId="{1B3D919A-AC87-43B6-9E68-9A8DFDE06814}" type="parTrans" cxnId="{D2F50FEE-E89B-4B89-8900-54B8E83E088A}">
      <dgm:prSet/>
      <dgm:spPr/>
      <dgm:t>
        <a:bodyPr/>
        <a:lstStyle/>
        <a:p>
          <a:endParaRPr lang="en-US"/>
        </a:p>
      </dgm:t>
    </dgm:pt>
    <dgm:pt modelId="{074EAC6C-7276-4BB8-B1E7-A5AD10D1827B}" type="sibTrans" cxnId="{D2F50FEE-E89B-4B89-8900-54B8E83E088A}">
      <dgm:prSet/>
      <dgm:spPr/>
      <dgm:t>
        <a:bodyPr/>
        <a:lstStyle/>
        <a:p>
          <a:endParaRPr lang="en-US"/>
        </a:p>
      </dgm:t>
    </dgm:pt>
    <dgm:pt modelId="{D6107C92-3E7F-4F17-AB4E-863F808A5504}" type="pres">
      <dgm:prSet presAssocID="{5760EFE4-520D-43F4-A170-F0230BC1FCB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8FFD3A1-A497-4DF5-9015-A598F8BD3184}" type="pres">
      <dgm:prSet presAssocID="{48FA09A1-A068-4D24-B76A-9C753920A344}" presName="Accent1" presStyleCnt="0"/>
      <dgm:spPr/>
    </dgm:pt>
    <dgm:pt modelId="{5679C912-2A40-4E1F-B6F1-96D3FA045F72}" type="pres">
      <dgm:prSet presAssocID="{48FA09A1-A068-4D24-B76A-9C753920A344}" presName="Accent" presStyleLbl="node1" presStyleIdx="0" presStyleCnt="3"/>
      <dgm:spPr/>
    </dgm:pt>
    <dgm:pt modelId="{79766428-B514-46A2-8FA7-E9890CBDA90F}" type="pres">
      <dgm:prSet presAssocID="{48FA09A1-A068-4D24-B76A-9C753920A344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B1173C01-505B-4D68-A73F-41687404A497}" type="pres">
      <dgm:prSet presAssocID="{CEC2D833-7430-4FB0-8590-898D8C8CDC10}" presName="Accent2" presStyleCnt="0"/>
      <dgm:spPr/>
    </dgm:pt>
    <dgm:pt modelId="{5B2A04FA-6A4E-470B-9A4A-A0C6AE10F940}" type="pres">
      <dgm:prSet presAssocID="{CEC2D833-7430-4FB0-8590-898D8C8CDC10}" presName="Accent" presStyleLbl="node1" presStyleIdx="1" presStyleCnt="3"/>
      <dgm:spPr/>
    </dgm:pt>
    <dgm:pt modelId="{D56D7BDE-12DF-46E1-AEEB-8C325E051F43}" type="pres">
      <dgm:prSet presAssocID="{CEC2D833-7430-4FB0-8590-898D8C8CDC10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8799F7D-0DA8-4000-9A2D-AB36C361918E}" type="pres">
      <dgm:prSet presAssocID="{9312FEAE-4192-43FA-927C-88A6CC9AEBD9}" presName="Accent3" presStyleCnt="0"/>
      <dgm:spPr/>
    </dgm:pt>
    <dgm:pt modelId="{F2E97CBB-561F-46F5-842E-D2A56417414C}" type="pres">
      <dgm:prSet presAssocID="{9312FEAE-4192-43FA-927C-88A6CC9AEBD9}" presName="Accent" presStyleLbl="node1" presStyleIdx="2" presStyleCnt="3"/>
      <dgm:spPr/>
    </dgm:pt>
    <dgm:pt modelId="{DEFA69ED-D39A-4238-A754-B8A2C7F6BD76}" type="pres">
      <dgm:prSet presAssocID="{9312FEAE-4192-43FA-927C-88A6CC9AEBD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E8A8E08-52B9-475B-886B-66E3C6E5312D}" type="presOf" srcId="{CEC2D833-7430-4FB0-8590-898D8C8CDC10}" destId="{D56D7BDE-12DF-46E1-AEEB-8C325E051F43}" srcOrd="0" destOrd="0" presId="urn:microsoft.com/office/officeart/2009/layout/CircleArrowProcess"/>
    <dgm:cxn modelId="{03EF193C-ED57-48DE-A350-5934D869B05A}" srcId="{5760EFE4-520D-43F4-A170-F0230BC1FCB5}" destId="{CEC2D833-7430-4FB0-8590-898D8C8CDC10}" srcOrd="1" destOrd="0" parTransId="{59D79695-EE25-4EE1-AB31-55DD153B3986}" sibTransId="{6F6B194D-EF95-455B-9C77-C5B81F3A91EA}"/>
    <dgm:cxn modelId="{B7B1754D-D3F4-4A8B-880C-A901D464BAEB}" type="presOf" srcId="{9312FEAE-4192-43FA-927C-88A6CC9AEBD9}" destId="{DEFA69ED-D39A-4238-A754-B8A2C7F6BD76}" srcOrd="0" destOrd="0" presId="urn:microsoft.com/office/officeart/2009/layout/CircleArrowProcess"/>
    <dgm:cxn modelId="{69935858-E5BC-457A-8F34-3F2666008A8C}" type="presOf" srcId="{5760EFE4-520D-43F4-A170-F0230BC1FCB5}" destId="{D6107C92-3E7F-4F17-AB4E-863F808A5504}" srcOrd="0" destOrd="0" presId="urn:microsoft.com/office/officeart/2009/layout/CircleArrowProcess"/>
    <dgm:cxn modelId="{A877F258-3E33-422F-A5A6-52075CD76951}" srcId="{5760EFE4-520D-43F4-A170-F0230BC1FCB5}" destId="{48FA09A1-A068-4D24-B76A-9C753920A344}" srcOrd="0" destOrd="0" parTransId="{7A3EFD5A-79F1-4A6E-9E18-96AA1C0C1D9F}" sibTransId="{03F46737-DF14-4FB8-9840-8E89BEAE1865}"/>
    <dgm:cxn modelId="{32EEBFC1-DBED-41A0-A174-9FE12133F58E}" type="presOf" srcId="{48FA09A1-A068-4D24-B76A-9C753920A344}" destId="{79766428-B514-46A2-8FA7-E9890CBDA90F}" srcOrd="0" destOrd="0" presId="urn:microsoft.com/office/officeart/2009/layout/CircleArrowProcess"/>
    <dgm:cxn modelId="{D2F50FEE-E89B-4B89-8900-54B8E83E088A}" srcId="{5760EFE4-520D-43F4-A170-F0230BC1FCB5}" destId="{9312FEAE-4192-43FA-927C-88A6CC9AEBD9}" srcOrd="2" destOrd="0" parTransId="{1B3D919A-AC87-43B6-9E68-9A8DFDE06814}" sibTransId="{074EAC6C-7276-4BB8-B1E7-A5AD10D1827B}"/>
    <dgm:cxn modelId="{C94BE730-7643-42F4-8A84-56B3AFF89D2E}" type="presParOf" srcId="{D6107C92-3E7F-4F17-AB4E-863F808A5504}" destId="{D8FFD3A1-A497-4DF5-9015-A598F8BD3184}" srcOrd="0" destOrd="0" presId="urn:microsoft.com/office/officeart/2009/layout/CircleArrowProcess"/>
    <dgm:cxn modelId="{501E8C9A-FFFA-4C7A-9A2C-C6EF71956269}" type="presParOf" srcId="{D8FFD3A1-A497-4DF5-9015-A598F8BD3184}" destId="{5679C912-2A40-4E1F-B6F1-96D3FA045F72}" srcOrd="0" destOrd="0" presId="urn:microsoft.com/office/officeart/2009/layout/CircleArrowProcess"/>
    <dgm:cxn modelId="{60FB33A0-E333-48B0-82E7-0EE5CDB6CA56}" type="presParOf" srcId="{D6107C92-3E7F-4F17-AB4E-863F808A5504}" destId="{79766428-B514-46A2-8FA7-E9890CBDA90F}" srcOrd="1" destOrd="0" presId="urn:microsoft.com/office/officeart/2009/layout/CircleArrowProcess"/>
    <dgm:cxn modelId="{B622CD8D-AF57-4D93-A2D6-267BB4CE863D}" type="presParOf" srcId="{D6107C92-3E7F-4F17-AB4E-863F808A5504}" destId="{B1173C01-505B-4D68-A73F-41687404A497}" srcOrd="2" destOrd="0" presId="urn:microsoft.com/office/officeart/2009/layout/CircleArrowProcess"/>
    <dgm:cxn modelId="{71A6A139-87B2-4F94-89C6-143EF3BF17BD}" type="presParOf" srcId="{B1173C01-505B-4D68-A73F-41687404A497}" destId="{5B2A04FA-6A4E-470B-9A4A-A0C6AE10F940}" srcOrd="0" destOrd="0" presId="urn:microsoft.com/office/officeart/2009/layout/CircleArrowProcess"/>
    <dgm:cxn modelId="{A225B8F0-8FAF-45A7-8AFE-45E2B3A7D849}" type="presParOf" srcId="{D6107C92-3E7F-4F17-AB4E-863F808A5504}" destId="{D56D7BDE-12DF-46E1-AEEB-8C325E051F43}" srcOrd="3" destOrd="0" presId="urn:microsoft.com/office/officeart/2009/layout/CircleArrowProcess"/>
    <dgm:cxn modelId="{B58FDCF9-E34A-465C-946E-74AFF04C745B}" type="presParOf" srcId="{D6107C92-3E7F-4F17-AB4E-863F808A5504}" destId="{E8799F7D-0DA8-4000-9A2D-AB36C361918E}" srcOrd="4" destOrd="0" presId="urn:microsoft.com/office/officeart/2009/layout/CircleArrowProcess"/>
    <dgm:cxn modelId="{08C46AF4-474C-4C2D-93B5-AFABD76CF36E}" type="presParOf" srcId="{E8799F7D-0DA8-4000-9A2D-AB36C361918E}" destId="{F2E97CBB-561F-46F5-842E-D2A56417414C}" srcOrd="0" destOrd="0" presId="urn:microsoft.com/office/officeart/2009/layout/CircleArrowProcess"/>
    <dgm:cxn modelId="{3BC6D75F-6DEF-4C02-A37D-29CF0FF76B1E}" type="presParOf" srcId="{D6107C92-3E7F-4F17-AB4E-863F808A5504}" destId="{DEFA69ED-D39A-4238-A754-B8A2C7F6BD7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9C912-2A40-4E1F-B6F1-96D3FA045F72}">
      <dsp:nvSpPr>
        <dsp:cNvPr id="0" name=""/>
        <dsp:cNvSpPr/>
      </dsp:nvSpPr>
      <dsp:spPr>
        <a:xfrm>
          <a:off x="1559358" y="0"/>
          <a:ext cx="2397463" cy="239782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66428-B514-46A2-8FA7-E9890CBDA90F}">
      <dsp:nvSpPr>
        <dsp:cNvPr id="0" name=""/>
        <dsp:cNvSpPr/>
      </dsp:nvSpPr>
      <dsp:spPr>
        <a:xfrm>
          <a:off x="2089276" y="865688"/>
          <a:ext cx="1332224" cy="665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OSI Layer Model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89276" y="865688"/>
        <a:ext cx="1332224" cy="665952"/>
      </dsp:txXfrm>
    </dsp:sp>
    <dsp:sp modelId="{5B2A04FA-6A4E-470B-9A4A-A0C6AE10F940}">
      <dsp:nvSpPr>
        <dsp:cNvPr id="0" name=""/>
        <dsp:cNvSpPr/>
      </dsp:nvSpPr>
      <dsp:spPr>
        <a:xfrm>
          <a:off x="893471" y="1377730"/>
          <a:ext cx="2397463" cy="239782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D7BDE-12DF-46E1-AEEB-8C325E051F43}">
      <dsp:nvSpPr>
        <dsp:cNvPr id="0" name=""/>
        <dsp:cNvSpPr/>
      </dsp:nvSpPr>
      <dsp:spPr>
        <a:xfrm>
          <a:off x="1426091" y="2251388"/>
          <a:ext cx="1332224" cy="665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infos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426091" y="2251388"/>
        <a:ext cx="1332224" cy="665952"/>
      </dsp:txXfrm>
    </dsp:sp>
    <dsp:sp modelId="{F2E97CBB-561F-46F5-842E-D2A56417414C}">
      <dsp:nvSpPr>
        <dsp:cNvPr id="0" name=""/>
        <dsp:cNvSpPr/>
      </dsp:nvSpPr>
      <dsp:spPr>
        <a:xfrm>
          <a:off x="1729995" y="2920329"/>
          <a:ext cx="2059792" cy="206061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A69ED-D39A-4238-A754-B8A2C7F6BD76}">
      <dsp:nvSpPr>
        <dsp:cNvPr id="0" name=""/>
        <dsp:cNvSpPr/>
      </dsp:nvSpPr>
      <dsp:spPr>
        <a:xfrm>
          <a:off x="2092428" y="3639080"/>
          <a:ext cx="1332224" cy="665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Application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 Layer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092428" y="3639080"/>
        <a:ext cx="1332224" cy="665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mperva.com/learn/performance/http2/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941001/how-osi-and-tcp-ip-are-related-and-different-from-each-oth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735380"/>
            <a:ext cx="10787270" cy="83064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000"/>
              <a:t>Application layer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5718" y="3996642"/>
            <a:ext cx="5251450" cy="365125"/>
          </a:xfrm>
        </p:spPr>
        <p:txBody>
          <a:bodyPr>
            <a:noAutofit/>
          </a:bodyPr>
          <a:lstStyle/>
          <a:p>
            <a:r>
              <a:rPr lang="en-US" sz="2000"/>
              <a:t>Twinkle University | Computer Network Class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7BB343-ABC7-4747-A27D-74518646AF19}"/>
              </a:ext>
            </a:extLst>
          </p:cNvPr>
          <p:cNvSpPr/>
          <p:nvPr/>
        </p:nvSpPr>
        <p:spPr>
          <a:xfrm>
            <a:off x="3252511" y="3721145"/>
            <a:ext cx="4997864" cy="993913"/>
          </a:xfrm>
          <a:prstGeom prst="rec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08371" y="1802072"/>
            <a:ext cx="353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WWW.FABRIKAM.COM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>
                <a:latin typeface="+mj-lt"/>
                <a:cs typeface="Gill Sans" panose="020B0502020104020203" pitchFamily="34" charset="-79"/>
              </a:rPr>
              <a:t>Twinkle University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US" sz="1800" spc="300" dirty="0">
                <a:latin typeface="+mj-lt"/>
                <a:cs typeface="Gill Sans Light" panose="020B0302020104020203" pitchFamily="34" charset="-79"/>
              </a:rPr>
              <a:t>1 (589) 555‐0199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spc="300">
                <a:latin typeface="+mj-lt"/>
                <a:cs typeface="Gill Sans Light" panose="020B0302020104020203" pitchFamily="34" charset="-79"/>
              </a:rPr>
              <a:t>Twinkle</a:t>
            </a:r>
            <a:r>
              <a:rPr kumimoji="0" lang="en-US" sz="180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@</a:t>
            </a: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fabrikam.com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9" y="-146861"/>
            <a:ext cx="5251450" cy="1661297"/>
          </a:xfrm>
        </p:spPr>
        <p:txBody>
          <a:bodyPr>
            <a:normAutofit/>
          </a:bodyPr>
          <a:lstStyle/>
          <a:p>
            <a:r>
              <a:rPr lang="en-US" sz="3200"/>
              <a:t>Title includes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7819" y="1149311"/>
            <a:ext cx="5032790" cy="441660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/>
              <a:t>Basics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/>
              <a:t>OSI layer model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/>
              <a:t>Explanations and Connections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/>
              <a:t>Application layer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/>
              <a:t>Conclusion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216" y="249985"/>
            <a:ext cx="5088836" cy="861699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/>
              <a:t>Basics</a:t>
            </a:r>
            <a:endParaRPr lang="en-US" sz="32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BF6D1-F2FF-47DC-87F5-7A18B7FB63EF}"/>
              </a:ext>
            </a:extLst>
          </p:cNvPr>
          <p:cNvSpPr txBox="1"/>
          <p:nvPr/>
        </p:nvSpPr>
        <p:spPr>
          <a:xfrm>
            <a:off x="6095999" y="1683027"/>
            <a:ext cx="545326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>
                <a:latin typeface="Arial Rounded MT Bold" panose="020F0704030504030204" pitchFamily="34" charset="0"/>
              </a:rPr>
              <a:t>O</a:t>
            </a:r>
            <a:r>
              <a:rPr lang="en-US"/>
              <a:t>ringinally Computer networking refers to interconnected computing devices that can exchange data and share resources with each other.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>
                <a:latin typeface="Arial Rounded MT Bold" panose="020F0704030504030204" pitchFamily="34" charset="0"/>
              </a:rPr>
              <a:t>S</a:t>
            </a:r>
            <a:r>
              <a:rPr lang="en-US"/>
              <a:t>ince</a:t>
            </a:r>
            <a:r>
              <a:rPr lang="en-US" b="1"/>
              <a:t> </a:t>
            </a:r>
            <a:r>
              <a:rPr lang="en-US"/>
              <a:t>these networked devices use a system of rules, called communications protocols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sz="3600" b="1">
                <a:latin typeface="Arial Rounded MT Bold" panose="020F0704030504030204" pitchFamily="34" charset="0"/>
              </a:rPr>
              <a:t>I</a:t>
            </a:r>
            <a:r>
              <a:rPr lang="en-US"/>
              <a:t>t is to transmit information over physical or wireless technologies to share resources located on or provided by network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/>
              <a:t>Introduction to osi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Computer Networkings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>
                <a:solidFill>
                  <a:schemeClr val="accent1"/>
                </a:solidFill>
              </a:rPr>
              <a:t>The Open Systems Interconnection (OSI) </a:t>
            </a:r>
            <a:r>
              <a:rPr lang="en-US" sz="1800"/>
              <a:t>model describes 7 layers that computer systems use to communicate over a network. It was the first standard model for network communications in early 90s.</a:t>
            </a:r>
          </a:p>
          <a:p>
            <a:r>
              <a:rPr lang="en-US" sz="1800"/>
              <a:t>The modern Internet is not based on OSI, but on the simpler </a:t>
            </a:r>
            <a:r>
              <a:rPr lang="en-US" sz="1800" b="1">
                <a:solidFill>
                  <a:schemeClr val="accent1"/>
                </a:solidFill>
              </a:rPr>
              <a:t>TCP/IP model</a:t>
            </a:r>
            <a:r>
              <a:rPr lang="en-US" sz="1800"/>
              <a:t>. However, the </a:t>
            </a:r>
            <a:r>
              <a:rPr lang="en-US" sz="1800" b="1">
                <a:solidFill>
                  <a:schemeClr val="accent1"/>
                </a:solidFill>
              </a:rPr>
              <a:t>OSI 7-layer </a:t>
            </a:r>
            <a:r>
              <a:rPr lang="en-US" sz="1800"/>
              <a:t>model is still widely used, as it helps visualize and communicate how networks works.</a:t>
            </a:r>
          </a:p>
          <a:p>
            <a:r>
              <a:rPr lang="en-US" sz="1800" b="1">
                <a:solidFill>
                  <a:schemeClr val="accent1"/>
                </a:solidFill>
              </a:rPr>
              <a:t>OSI</a:t>
            </a:r>
            <a:r>
              <a:rPr lang="en-US" sz="1800"/>
              <a:t> was introduced in 1983 by representatives of the major computer and telecom companies, and was adopted by </a:t>
            </a:r>
            <a:r>
              <a:rPr lang="en-US" sz="1800" b="1">
                <a:solidFill>
                  <a:schemeClr val="accent1"/>
                </a:solidFill>
              </a:rPr>
              <a:t>ISO</a:t>
            </a:r>
            <a:r>
              <a:rPr lang="en-US" sz="1800"/>
              <a:t> as an international standard in 1984.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 explantions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7 layers of OSI Model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838" y="1600939"/>
            <a:ext cx="4164161" cy="4867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We’ll describe OSI layers “top down” from the application layer that directly serves the end user, down to the physical layer.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800" b="1">
                <a:solidFill>
                  <a:schemeClr val="accent1"/>
                </a:solidFill>
              </a:rPr>
              <a:t>Application Layer 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800"/>
              <a:t>Presentation Layer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800"/>
              <a:t>Section Layer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800"/>
              <a:t>Transport Layer 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800"/>
              <a:t>Network Layer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800"/>
              <a:t>Data Link Layer 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800"/>
              <a:t>Physicak Layer</a:t>
            </a:r>
            <a:endParaRPr lang="en-US" sz="18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/>
              <a:t>Connection between OSI &amp; Application layer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807" y="1518444"/>
            <a:ext cx="5157787" cy="494506"/>
          </a:xfrm>
        </p:spPr>
        <p:txBody>
          <a:bodyPr>
            <a:normAutofit/>
          </a:bodyPr>
          <a:lstStyle/>
          <a:p>
            <a:r>
              <a:rPr lang="en-US" b="1"/>
              <a:t>OSI Layer Model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83188" cy="4336740"/>
          </a:xfrm>
        </p:spPr>
        <p:txBody>
          <a:bodyPr>
            <a:normAutofit/>
          </a:bodyPr>
          <a:lstStyle/>
          <a:p>
            <a:r>
              <a:rPr lang="en-US" sz="1800" b="1"/>
              <a:t>The Application Layer is topmost layer in the Open System </a:t>
            </a: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Interconnection (OSI) model</a:t>
            </a:r>
            <a:r>
              <a:rPr lang="en-US" sz="1800" b="1"/>
              <a:t>. This layer provides manipulating the data which actually enables any type of user to access network with ease. </a:t>
            </a:r>
          </a:p>
          <a:p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The Application Layer </a:t>
            </a:r>
            <a:r>
              <a:rPr lang="en-US" sz="1800" b="1"/>
              <a:t>interface directly interacts with application and provides common web app services. This layer is basically highest level of open system provides services directly for application process.</a:t>
            </a:r>
            <a:endParaRPr lang="en-US" sz="18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445333"/>
            <a:ext cx="5183188" cy="494506"/>
          </a:xfrm>
        </p:spPr>
        <p:txBody>
          <a:bodyPr>
            <a:normAutofit/>
          </a:bodyPr>
          <a:lstStyle/>
          <a:p>
            <a:r>
              <a:rPr lang="en-US" b="1"/>
              <a:t>Applcation Layer</a:t>
            </a:r>
            <a:endParaRPr lang="en-US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39705" y="2196134"/>
            <a:ext cx="5183188" cy="36845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 sz="2300" b="1"/>
              <a:t>The application layer is used by end-user software such as web browsers and email clients. It provides protocols that allow software to send and receive information and present meaningful data to users. </a:t>
            </a:r>
          </a:p>
          <a:p>
            <a:r>
              <a:rPr lang="en-US" sz="2300" b="1"/>
              <a:t>A few examples of application layer protocols are the </a:t>
            </a:r>
            <a:r>
              <a:rPr lang="en-US" sz="2300" b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Hypertext Transfer Protocol</a:t>
            </a:r>
            <a:r>
              <a:rPr lang="en-US" sz="2300" b="1"/>
              <a:t> (HTTP), </a:t>
            </a:r>
            <a:r>
              <a:rPr lang="en-US" sz="2300" b="1">
                <a:solidFill>
                  <a:schemeClr val="tx1"/>
                </a:solidFill>
              </a:rPr>
              <a:t>File Transfer Protocol </a:t>
            </a:r>
            <a:r>
              <a:rPr lang="en-US" sz="2300" b="1"/>
              <a:t>(FTP), </a:t>
            </a:r>
            <a:r>
              <a:rPr lang="en-US" sz="2300" b="1">
                <a:solidFill>
                  <a:schemeClr val="tx1"/>
                </a:solidFill>
              </a:rPr>
              <a:t>Post Office Protocol </a:t>
            </a:r>
            <a:r>
              <a:rPr lang="en-US" sz="2300" b="1"/>
              <a:t>(POP), Simple </a:t>
            </a:r>
            <a:r>
              <a:rPr lang="en-US" sz="2300" b="1">
                <a:solidFill>
                  <a:schemeClr val="tx1"/>
                </a:solidFill>
              </a:rPr>
              <a:t>Mail Transfer Protocol </a:t>
            </a:r>
            <a:r>
              <a:rPr lang="en-US" sz="2300" b="1"/>
              <a:t>(SMTP), and </a:t>
            </a:r>
            <a:r>
              <a:rPr lang="en-US" sz="2300" b="1">
                <a:solidFill>
                  <a:schemeClr val="tx1"/>
                </a:solidFill>
              </a:rPr>
              <a:t>Domain Name System</a:t>
            </a:r>
            <a:r>
              <a:rPr lang="en-US" sz="2300" b="1"/>
              <a:t> (DNS).</a:t>
            </a:r>
            <a:endParaRPr lang="en-US" sz="2300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pPr algn="ctr"/>
            <a:r>
              <a:rPr lang="en-US">
                <a:latin typeface="Bahnschrift Condensed" panose="020B0502040204020203" pitchFamily="34" charset="0"/>
              </a:rPr>
              <a:t>What is application Layer ?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A2F9D9-08C9-4994-83AD-B60194EC9A13}"/>
              </a:ext>
            </a:extLst>
          </p:cNvPr>
          <p:cNvCxnSpPr>
            <a:cxnSpLocks/>
          </p:cNvCxnSpPr>
          <p:nvPr/>
        </p:nvCxnSpPr>
        <p:spPr>
          <a:xfrm>
            <a:off x="594519" y="1060174"/>
            <a:ext cx="11002962" cy="0"/>
          </a:xfrm>
          <a:prstGeom prst="line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8F23C1-B67B-400E-96CD-CCBF247A911D}"/>
              </a:ext>
            </a:extLst>
          </p:cNvPr>
          <p:cNvSpPr txBox="1"/>
          <p:nvPr/>
        </p:nvSpPr>
        <p:spPr>
          <a:xfrm>
            <a:off x="357810" y="1704399"/>
            <a:ext cx="6016485" cy="4708981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Bauhaus 93" panose="04030905020B02020C02" pitchFamily="82" charset="0"/>
              </a:rPr>
              <a:t>The application layer is actually an abstraction layer that specifies the shared protocols and interface methods used by hosts in a communication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Bauhaus 93" panose="04030905020B02020C02" pitchFamily="82" charset="0"/>
              </a:rPr>
              <a:t> Application Layer helps us to identify communication partners, and synchronizing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Bauhaus 93" panose="04030905020B02020C02" pitchFamily="82" charset="0"/>
              </a:rPr>
              <a:t> This layer allows users to interact with other software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8517CC-A693-435E-853B-CDCF94D5D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14363" y="2221771"/>
            <a:ext cx="4517822" cy="3137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0EADCC-F1F0-4C27-8222-0EF5CF6E3459}"/>
              </a:ext>
            </a:extLst>
          </p:cNvPr>
          <p:cNvSpPr txBox="1"/>
          <p:nvPr/>
        </p:nvSpPr>
        <p:spPr>
          <a:xfrm>
            <a:off x="7395806" y="5487677"/>
            <a:ext cx="4036379" cy="72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Illustraion of Application Layer In</a:t>
            </a:r>
          </a:p>
          <a:p>
            <a:r>
              <a:rPr lang="en-US" sz="2000" b="1"/>
              <a:t>OSI Model &amp; TCP/IP 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1E78B1-34A5-4F41-9A2D-465E6FBB4A72}"/>
              </a:ext>
            </a:extLst>
          </p:cNvPr>
          <p:cNvCxnSpPr/>
          <p:nvPr/>
        </p:nvCxnSpPr>
        <p:spPr>
          <a:xfrm>
            <a:off x="6914363" y="6339440"/>
            <a:ext cx="4517822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779359" y="1011888"/>
            <a:ext cx="3991884" cy="407670"/>
          </a:xfrm>
        </p:spPr>
        <p:txBody>
          <a:bodyPr/>
          <a:lstStyle/>
          <a:p>
            <a:r>
              <a:rPr lang="en-US"/>
              <a:t>Protocols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SMTP </a:t>
            </a:r>
          </a:p>
          <a:p>
            <a:pPr marL="0" indent="0">
              <a:buNone/>
            </a:pPr>
            <a:r>
              <a:rPr lang="en-US" sz="1800"/>
              <a:t>(</a:t>
            </a:r>
            <a:r>
              <a:rPr lang="en-US" sz="1800" b="1">
                <a:solidFill>
                  <a:schemeClr val="accent1"/>
                </a:solidFill>
              </a:rPr>
              <a:t>Simple Mail Transfer Protocol</a:t>
            </a:r>
            <a:r>
              <a:rPr lang="en-US" sz="1800"/>
              <a:t>)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Telenet (</a:t>
            </a:r>
            <a:r>
              <a:rPr lang="en-US" sz="1800" b="1">
                <a:solidFill>
                  <a:schemeClr val="accent1"/>
                </a:solidFill>
              </a:rPr>
              <a:t>Telenet Network Protocol</a:t>
            </a:r>
            <a:r>
              <a:rPr lang="en-US" sz="180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FTP (</a:t>
            </a:r>
            <a:r>
              <a:rPr lang="en-US" sz="1800" b="1">
                <a:solidFill>
                  <a:schemeClr val="accent1"/>
                </a:solidFill>
              </a:rPr>
              <a:t>File Transfer Protocol</a:t>
            </a:r>
            <a:r>
              <a:rPr lang="en-US" sz="180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MIME (</a:t>
            </a:r>
            <a:r>
              <a:rPr lang="en-US" sz="1800" b="1">
                <a:solidFill>
                  <a:schemeClr val="accent1"/>
                </a:solidFill>
              </a:rPr>
              <a:t>Multipurpose Internet Mail Extension</a:t>
            </a:r>
            <a:r>
              <a:rPr lang="en-US" sz="1800" b="1"/>
              <a:t> </a:t>
            </a:r>
            <a:r>
              <a:rPr lang="en-US" sz="180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POP (</a:t>
            </a:r>
            <a:r>
              <a:rPr lang="en-US" sz="1800" b="1">
                <a:solidFill>
                  <a:schemeClr val="accent1"/>
                </a:solidFill>
              </a:rPr>
              <a:t>Post Office Protocol </a:t>
            </a:r>
            <a:r>
              <a:rPr lang="en-US" sz="180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HTTP (</a:t>
            </a:r>
            <a:r>
              <a:rPr lang="en-US" sz="1800" b="1">
                <a:solidFill>
                  <a:schemeClr val="accent1"/>
                </a:solidFill>
              </a:rPr>
              <a:t>Hypertext Transfer Protocol </a:t>
            </a:r>
            <a:r>
              <a:rPr lang="en-US" sz="180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/>
              <a:t>DNS (</a:t>
            </a:r>
            <a:r>
              <a:rPr lang="en-US" sz="1800" b="1">
                <a:solidFill>
                  <a:schemeClr val="accent1"/>
                </a:solidFill>
              </a:rPr>
              <a:t>Domain Name System </a:t>
            </a:r>
            <a:r>
              <a:rPr lang="en-US" sz="180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72F6FF2-1AF3-4848-94F7-BB3AA28628BA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62320315"/>
              </p:ext>
            </p:extLst>
          </p:nvPr>
        </p:nvGraphicFramePr>
        <p:xfrm>
          <a:off x="1020419" y="836757"/>
          <a:ext cx="4850294" cy="4980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6017" y="-24714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5008" y="729185"/>
            <a:ext cx="7209183" cy="5648424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04" y="611949"/>
            <a:ext cx="6652592" cy="5285268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80000"/>
              </a:lnSpc>
              <a:buFont typeface="Wingdings" panose="05000000000000000000" pitchFamily="2" charset="2"/>
              <a:buChar char="v"/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 of application layer</a:t>
            </a:r>
            <a:br>
              <a:rPr lang="en-US"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7200">
                <a:solidFill>
                  <a:schemeClr val="bg1"/>
                </a:solidFill>
                <a:cs typeface="Gill Sans" panose="020B0502020104020203" pitchFamily="34" charset="-79"/>
              </a:rPr>
            </a:br>
            <a:br>
              <a:rPr lang="en-US" sz="1200">
                <a:solidFill>
                  <a:schemeClr val="bg1"/>
                </a:solidFill>
                <a:latin typeface="+mn-lt"/>
                <a:cs typeface="Gill Sans" panose="020B0502020104020203" pitchFamily="34" charset="-79"/>
              </a:rPr>
            </a:br>
            <a:r>
              <a:rPr lang="en-US" sz="2000" b="1">
                <a:solidFill>
                  <a:schemeClr val="bg1"/>
                </a:solidFill>
                <a:latin typeface="+mn-lt"/>
                <a:cs typeface="Gill Sans" panose="020B0502020104020203" pitchFamily="34" charset="-79"/>
              </a:rPr>
              <a:t>Application layer is a abstraction layer that specifies the shared communications protocols and interfacae method used by hosts in a communication network.</a:t>
            </a:r>
            <a:br>
              <a:rPr lang="en-US" sz="2000" b="1">
                <a:solidFill>
                  <a:schemeClr val="bg1"/>
                </a:solidFill>
                <a:latin typeface="+mn-lt"/>
                <a:cs typeface="Gill Sans" panose="020B0502020104020203" pitchFamily="34" charset="-79"/>
              </a:rPr>
            </a:br>
            <a:br>
              <a:rPr lang="en-US" sz="2000" b="1">
                <a:solidFill>
                  <a:schemeClr val="bg1"/>
                </a:solidFill>
                <a:latin typeface="+mn-lt"/>
                <a:cs typeface="Gill Sans" panose="020B0502020104020203" pitchFamily="34" charset="-79"/>
              </a:rPr>
            </a:br>
            <a:r>
              <a:rPr lang="en-US" sz="2000" b="1">
                <a:solidFill>
                  <a:schemeClr val="bg1"/>
                </a:solidFill>
                <a:latin typeface="+mn-lt"/>
                <a:cs typeface="Gill Sans" panose="020B0502020104020203" pitchFamily="34" charset="-79"/>
              </a:rPr>
              <a:t>An application layer abstraction is specified in both the internet protocol suite and osi model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580</Words>
  <Application>Microsoft Office PowerPoint</Application>
  <PresentationFormat>Widescreen</PresentationFormat>
  <Paragraphs>77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Rounded MT Bold</vt:lpstr>
      <vt:lpstr>Bahnschrift Condensed</vt:lpstr>
      <vt:lpstr>Bauhaus 93</vt:lpstr>
      <vt:lpstr>Bebas</vt:lpstr>
      <vt:lpstr>Calibri</vt:lpstr>
      <vt:lpstr>Calibri Light</vt:lpstr>
      <vt:lpstr>Gill Sans</vt:lpstr>
      <vt:lpstr>Gill Sans Light</vt:lpstr>
      <vt:lpstr>Wingdings</vt:lpstr>
      <vt:lpstr>Office Theme</vt:lpstr>
      <vt:lpstr>Application layer</vt:lpstr>
      <vt:lpstr>Title includes</vt:lpstr>
      <vt:lpstr>Basics</vt:lpstr>
      <vt:lpstr>Introduction to osi</vt:lpstr>
      <vt:lpstr>Osi explantions</vt:lpstr>
      <vt:lpstr>Connection between OSI &amp; Application layer</vt:lpstr>
      <vt:lpstr>What is application Layer ?</vt:lpstr>
      <vt:lpstr>Application layer</vt:lpstr>
      <vt:lpstr>Conclusion of application layer   Application layer is a abstraction layer that specifies the shared communications protocols and interfacae method used by hosts in a communication network.  An application layer abstraction is specified in both the internet protocol suite and osi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2023-07-09T07:57:10Z</dcterms:created>
  <dcterms:modified xsi:type="dcterms:W3CDTF">2023-07-09T15:03:16Z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